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A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94"/>
  </p:normalViewPr>
  <p:slideViewPr>
    <p:cSldViewPr snapToGrid="0" snapToObjects="1">
      <p:cViewPr varScale="1">
        <p:scale>
          <a:sx n="68" d="100"/>
          <a:sy n="68" d="100"/>
        </p:scale>
        <p:origin x="316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7993-F4DA-EF4F-9166-FA968D6FFE95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E7F9-9308-F74B-BD7B-FBEE97F51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36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7993-F4DA-EF4F-9166-FA968D6FFE95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E7F9-9308-F74B-BD7B-FBEE97F51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27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7993-F4DA-EF4F-9166-FA968D6FFE95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E7F9-9308-F74B-BD7B-FBEE97F51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77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7993-F4DA-EF4F-9166-FA968D6FFE95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E7F9-9308-F74B-BD7B-FBEE97F51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47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7993-F4DA-EF4F-9166-FA968D6FFE95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E7F9-9308-F74B-BD7B-FBEE97F51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4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7993-F4DA-EF4F-9166-FA968D6FFE95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E7F9-9308-F74B-BD7B-FBEE97F51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3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7993-F4DA-EF4F-9166-FA968D6FFE95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E7F9-9308-F74B-BD7B-FBEE97F51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49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7993-F4DA-EF4F-9166-FA968D6FFE95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E7F9-9308-F74B-BD7B-FBEE97F51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8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7993-F4DA-EF4F-9166-FA968D6FFE95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E7F9-9308-F74B-BD7B-FBEE97F51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19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7993-F4DA-EF4F-9166-FA968D6FFE95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E7F9-9308-F74B-BD7B-FBEE97F51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89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7993-F4DA-EF4F-9166-FA968D6FFE95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E7F9-9308-F74B-BD7B-FBEE97F51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13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7993-F4DA-EF4F-9166-FA968D6FFE95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5E7F9-9308-F74B-BD7B-FBEE97F51F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69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464B7D2-B83A-4E59-1651-01A8D723404F}"/>
              </a:ext>
            </a:extLst>
          </p:cNvPr>
          <p:cNvGraphicFramePr>
            <a:graphicFrameLocks noGrp="1"/>
          </p:cNvGraphicFramePr>
          <p:nvPr/>
        </p:nvGraphicFramePr>
        <p:xfrm>
          <a:off x="0" y="-1"/>
          <a:ext cx="7559675" cy="1069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>
                  <a:extLst>
                    <a:ext uri="{9D8B030D-6E8A-4147-A177-3AD203B41FA5}">
                      <a16:colId xmlns:a16="http://schemas.microsoft.com/office/drawing/2014/main" val="2346739334"/>
                    </a:ext>
                  </a:extLst>
                </a:gridCol>
              </a:tblGrid>
              <a:tr h="2663954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711098"/>
                  </a:ext>
                </a:extLst>
              </a:tr>
              <a:tr h="802786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417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1C9F039C-785B-E6F2-49DB-DF0739605FE5}"/>
              </a:ext>
            </a:extLst>
          </p:cNvPr>
          <p:cNvSpPr txBox="1"/>
          <p:nvPr/>
        </p:nvSpPr>
        <p:spPr>
          <a:xfrm rot="10800000">
            <a:off x="646607" y="1055077"/>
            <a:ext cx="62664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>
                <a:latin typeface="KG Inimitable Original" panose="02000000000000000000" pitchFamily="2" charset="77"/>
              </a:rPr>
              <a:t>CE2/CM1/CM2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A24A365-C3CD-72C2-C405-D301E894E7C2}"/>
              </a:ext>
            </a:extLst>
          </p:cNvPr>
          <p:cNvSpPr txBox="1"/>
          <p:nvPr/>
        </p:nvSpPr>
        <p:spPr>
          <a:xfrm rot="10800000">
            <a:off x="2789821" y="68574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KG First Time In Forever" panose="02000506000000020003" pitchFamily="2" charset="77"/>
              </a:rPr>
              <a:t>Année 2023/2024</a:t>
            </a:r>
          </a:p>
        </p:txBody>
      </p:sp>
    </p:spTree>
    <p:extLst>
      <p:ext uri="{BB962C8B-B14F-4D97-AF65-F5344CB8AC3E}">
        <p14:creationId xmlns:p14="http://schemas.microsoft.com/office/powerpoint/2010/main" val="230155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464B7D2-B83A-4E59-1651-01A8D723404F}"/>
              </a:ext>
            </a:extLst>
          </p:cNvPr>
          <p:cNvGraphicFramePr>
            <a:graphicFrameLocks noGrp="1"/>
          </p:cNvGraphicFramePr>
          <p:nvPr/>
        </p:nvGraphicFramePr>
        <p:xfrm>
          <a:off x="0" y="-1"/>
          <a:ext cx="7559675" cy="1069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>
                  <a:extLst>
                    <a:ext uri="{9D8B030D-6E8A-4147-A177-3AD203B41FA5}">
                      <a16:colId xmlns:a16="http://schemas.microsoft.com/office/drawing/2014/main" val="2346739334"/>
                    </a:ext>
                  </a:extLst>
                </a:gridCol>
              </a:tblGrid>
              <a:tr h="2663954">
                <a:tc>
                  <a:txBody>
                    <a:bodyPr/>
                    <a:lstStyle/>
                    <a:p>
                      <a:r>
                        <a:rPr lang="fr-FR" u="sng" dirty="0">
                          <a:solidFill>
                            <a:schemeClr val="tx1"/>
                          </a:solidFill>
                          <a:latin typeface="KG First Time In Forever" panose="02000506000000020003" pitchFamily="2" charset="77"/>
                        </a:rPr>
                        <a:t>HORAIRES DE L’ÉCOLE:</a:t>
                      </a:r>
                    </a:p>
                    <a:p>
                      <a:endParaRPr lang="fr-FR" u="sng" dirty="0">
                        <a:solidFill>
                          <a:schemeClr val="tx1"/>
                        </a:solidFill>
                        <a:latin typeface="KG First Time In Forever" panose="02000506000000020003" pitchFamily="2" charset="77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711098"/>
                  </a:ext>
                </a:extLst>
              </a:tr>
              <a:tr h="802786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4174"/>
                  </a:ext>
                </a:extLst>
              </a:tr>
            </a:tbl>
          </a:graphicData>
        </a:graphic>
      </p:graphicFrame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A548C8A4-019D-947E-C8FA-225A7B261F35}"/>
              </a:ext>
            </a:extLst>
          </p:cNvPr>
          <p:cNvGraphicFramePr>
            <a:graphicFrameLocks noGrp="1"/>
          </p:cNvGraphicFramePr>
          <p:nvPr/>
        </p:nvGraphicFramePr>
        <p:xfrm>
          <a:off x="1259945" y="458543"/>
          <a:ext cx="5039784" cy="19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100">
                  <a:extLst>
                    <a:ext uri="{9D8B030D-6E8A-4147-A177-3AD203B41FA5}">
                      <a16:colId xmlns:a16="http://schemas.microsoft.com/office/drawing/2014/main" val="2154779258"/>
                    </a:ext>
                  </a:extLst>
                </a:gridCol>
                <a:gridCol w="1094684">
                  <a:extLst>
                    <a:ext uri="{9D8B030D-6E8A-4147-A177-3AD203B41FA5}">
                      <a16:colId xmlns:a16="http://schemas.microsoft.com/office/drawing/2014/main" val="164345417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u="none" dirty="0">
                          <a:solidFill>
                            <a:schemeClr val="tx1"/>
                          </a:solidFill>
                          <a:latin typeface="KG First Time In Forever" panose="02000506000000020003" pitchFamily="2" charset="77"/>
                        </a:rPr>
                        <a:t>Ouverture du portail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KG First Time In Forever" panose="02000506000000020003" pitchFamily="2" charset="77"/>
                        </a:rPr>
                        <a:t>8h05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4111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u="none" dirty="0">
                          <a:solidFill>
                            <a:schemeClr val="tx1"/>
                          </a:solidFill>
                          <a:latin typeface="KG First Time In Forever" panose="02000506000000020003" pitchFamily="2" charset="77"/>
                        </a:rPr>
                        <a:t>Fermeture du portail et montée en classe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KG First Time In Forever" panose="02000506000000020003" pitchFamily="2" charset="77"/>
                        </a:rPr>
                        <a:t>8h20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79367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  <a:latin typeface="KG First Time In Forever" panose="02000506000000020003" pitchFamily="2" charset="77"/>
                        </a:rPr>
                        <a:t>Pause méridienne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KG First Time In Forever" panose="02000506000000020003" pitchFamily="2" charset="77"/>
                        </a:rPr>
                        <a:t>11h45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89807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u="none" dirty="0">
                          <a:solidFill>
                            <a:schemeClr val="tx1"/>
                          </a:solidFill>
                          <a:latin typeface="KG First Time In Forever" panose="02000506000000020003" pitchFamily="2" charset="77"/>
                        </a:rPr>
                        <a:t>Ouverture du portail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KG First Time In Forever" panose="02000506000000020003" pitchFamily="2" charset="77"/>
                        </a:rPr>
                        <a:t>13h20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829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u="none" dirty="0">
                          <a:solidFill>
                            <a:schemeClr val="tx1"/>
                          </a:solidFill>
                          <a:latin typeface="KG First Time In Forever" panose="02000506000000020003" pitchFamily="2" charset="77"/>
                        </a:rPr>
                        <a:t>Fermeture du portail et montée en classe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KG First Time In Forever" panose="02000506000000020003" pitchFamily="2" charset="77"/>
                        </a:rPr>
                        <a:t>13h30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2329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  <a:latin typeface="KG First Time In Forever" panose="02000506000000020003" pitchFamily="2" charset="77"/>
                        </a:rPr>
                        <a:t>Fin de journée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KG First Time In Forever" panose="02000506000000020003" pitchFamily="2" charset="77"/>
                        </a:rPr>
                        <a:t>16h00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674808"/>
                  </a:ext>
                </a:extLst>
              </a:tr>
            </a:tbl>
          </a:graphicData>
        </a:graphic>
      </p:graphicFrame>
      <p:pic>
        <p:nvPicPr>
          <p:cNvPr id="44" name="Image 43">
            <a:extLst>
              <a:ext uri="{FF2B5EF4-FFF2-40B4-BE49-F238E27FC236}">
                <a16:creationId xmlns:a16="http://schemas.microsoft.com/office/drawing/2014/main" id="{E614224A-54AB-7AA6-7A5C-C4ED17F4A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8" y="4096187"/>
            <a:ext cx="7264253" cy="5156016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FAA7EC0-29AF-F04C-C283-D32B91D4630E}"/>
              </a:ext>
            </a:extLst>
          </p:cNvPr>
          <p:cNvSpPr/>
          <p:nvPr/>
        </p:nvSpPr>
        <p:spPr>
          <a:xfrm>
            <a:off x="-1" y="9773999"/>
            <a:ext cx="7559675" cy="936000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KG Inimitable Original" panose="02000000000000000000" pitchFamily="2" charset="77"/>
                <a:ea typeface="Roboto Th" pitchFamily="2" charset="0"/>
              </a:rPr>
              <a:t>ÉCOLE DU DEHORS</a:t>
            </a:r>
          </a:p>
        </p:txBody>
      </p:sp>
    </p:spTree>
    <p:extLst>
      <p:ext uri="{BB962C8B-B14F-4D97-AF65-F5344CB8AC3E}">
        <p14:creationId xmlns:p14="http://schemas.microsoft.com/office/powerpoint/2010/main" val="300967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464B7D2-B83A-4E59-1651-01A8D723404F}"/>
              </a:ext>
            </a:extLst>
          </p:cNvPr>
          <p:cNvGraphicFramePr>
            <a:graphicFrameLocks noGrp="1"/>
          </p:cNvGraphicFramePr>
          <p:nvPr/>
        </p:nvGraphicFramePr>
        <p:xfrm>
          <a:off x="0" y="-1"/>
          <a:ext cx="7559675" cy="106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>
                  <a:extLst>
                    <a:ext uri="{9D8B030D-6E8A-4147-A177-3AD203B41FA5}">
                      <a16:colId xmlns:a16="http://schemas.microsoft.com/office/drawing/2014/main" val="2346739334"/>
                    </a:ext>
                  </a:extLst>
                </a:gridCol>
              </a:tblGrid>
              <a:tr h="374400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711098"/>
                  </a:ext>
                </a:extLst>
              </a:tr>
              <a:tr h="694800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41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0A4BAD5E-C39B-F101-90E4-0AE8D6B04A28}"/>
              </a:ext>
            </a:extLst>
          </p:cNvPr>
          <p:cNvSpPr txBox="1"/>
          <p:nvPr/>
        </p:nvSpPr>
        <p:spPr>
          <a:xfrm rot="10800000">
            <a:off x="0" y="8074855"/>
            <a:ext cx="7559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u="none" strike="noStrike" dirty="0">
                <a:solidFill>
                  <a:srgbClr val="202124"/>
                </a:solidFill>
                <a:effectLst/>
                <a:latin typeface="KG First Time In Forever" panose="02000506000000020003" pitchFamily="2" charset="77"/>
              </a:rPr>
              <a:t>L'école du dehors ou école en plein air désigne un </a:t>
            </a:r>
            <a:r>
              <a:rPr lang="fr-FR" sz="2400" b="0" i="0" u="none" strike="noStrike" dirty="0">
                <a:solidFill>
                  <a:srgbClr val="040C28"/>
                </a:solidFill>
                <a:effectLst/>
                <a:latin typeface="KG First Time In Forever" panose="02000506000000020003" pitchFamily="2" charset="77"/>
              </a:rPr>
              <a:t>concept pédagogique dans lequel l'enseignement a lieu régulièrement dans l'espace naturel et culturel proche de l'école</a:t>
            </a:r>
            <a:r>
              <a:rPr lang="fr-FR" sz="2400" b="0" i="0" u="none" strike="noStrike" dirty="0">
                <a:solidFill>
                  <a:srgbClr val="202124"/>
                </a:solidFill>
                <a:effectLst/>
                <a:latin typeface="KG First Time In Forever" panose="02000506000000020003" pitchFamily="2" charset="77"/>
              </a:rPr>
              <a:t>.</a:t>
            </a:r>
            <a:endParaRPr lang="fr-FR" sz="2400" dirty="0">
              <a:latin typeface="KG First Time In Forever" panose="02000506000000020003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962726-ABB0-0BF4-AA1D-849DE0FC3AB0}"/>
              </a:ext>
            </a:extLst>
          </p:cNvPr>
          <p:cNvSpPr txBox="1"/>
          <p:nvPr/>
        </p:nvSpPr>
        <p:spPr>
          <a:xfrm rot="10800000">
            <a:off x="3653227" y="10073428"/>
            <a:ext cx="377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KG Inimitable Original" panose="02000000000000000000" pitchFamily="2" charset="77"/>
              </a:rPr>
              <a:t>L’école du dehors c’est quoi?</a:t>
            </a:r>
          </a:p>
        </p:txBody>
      </p:sp>
      <p:pic>
        <p:nvPicPr>
          <p:cNvPr id="12" name="Picture 2" descr="L'école du dehors : apprendre et grandir avec la nature | Côtes d'Armor le  Département">
            <a:extLst>
              <a:ext uri="{FF2B5EF4-FFF2-40B4-BE49-F238E27FC236}">
                <a16:creationId xmlns:a16="http://schemas.microsoft.com/office/drawing/2014/main" id="{0C360B14-DB0F-F980-DABF-261C7104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42269" y="5941029"/>
            <a:ext cx="2875130" cy="191937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694123E-8FA3-19AE-7E90-A638F69E47F9}"/>
              </a:ext>
            </a:extLst>
          </p:cNvPr>
          <p:cNvSpPr txBox="1"/>
          <p:nvPr/>
        </p:nvSpPr>
        <p:spPr>
          <a:xfrm rot="10800000">
            <a:off x="1356896" y="998566"/>
            <a:ext cx="4845877" cy="26366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b="1" dirty="0">
                <a:latin typeface="Roboto Th" pitchFamily="2" charset="0"/>
                <a:ea typeface="Roboto Th" pitchFamily="2" charset="0"/>
              </a:rPr>
              <a:t>Vacances de la Toussaint: 21 octobre au 6 novembre</a:t>
            </a:r>
          </a:p>
          <a:p>
            <a:pPr algn="ctr">
              <a:lnSpc>
                <a:spcPct val="150000"/>
              </a:lnSpc>
            </a:pPr>
            <a:r>
              <a:rPr lang="fr-FR" sz="1600" b="1" dirty="0">
                <a:latin typeface="Roboto Th" pitchFamily="2" charset="0"/>
                <a:ea typeface="Roboto Th" pitchFamily="2" charset="0"/>
              </a:rPr>
              <a:t>Vacances de Noël: 23 décembre au 8 janvier</a:t>
            </a:r>
          </a:p>
          <a:p>
            <a:pPr algn="ctr">
              <a:lnSpc>
                <a:spcPct val="150000"/>
              </a:lnSpc>
            </a:pPr>
            <a:r>
              <a:rPr lang="fr-FR" sz="1600" b="1" dirty="0">
                <a:latin typeface="Roboto Th" pitchFamily="2" charset="0"/>
                <a:ea typeface="Roboto Th" pitchFamily="2" charset="0"/>
              </a:rPr>
              <a:t>Vacances d’hiver: 24 février au 11 mars</a:t>
            </a:r>
          </a:p>
          <a:p>
            <a:pPr algn="ctr">
              <a:lnSpc>
                <a:spcPct val="150000"/>
              </a:lnSpc>
            </a:pPr>
            <a:r>
              <a:rPr lang="fr-FR" sz="1600" b="1" dirty="0">
                <a:latin typeface="Roboto Th" pitchFamily="2" charset="0"/>
                <a:ea typeface="Roboto Th" pitchFamily="2" charset="0"/>
              </a:rPr>
              <a:t>Vacances de printemps: 20 avril au 6 mai</a:t>
            </a:r>
          </a:p>
          <a:p>
            <a:pPr algn="ctr">
              <a:lnSpc>
                <a:spcPct val="150000"/>
              </a:lnSpc>
            </a:pPr>
            <a:r>
              <a:rPr lang="fr-FR" sz="1600" b="1" dirty="0">
                <a:latin typeface="Roboto Th" pitchFamily="2" charset="0"/>
                <a:ea typeface="Roboto Th" pitchFamily="2" charset="0"/>
              </a:rPr>
              <a:t>Vacances d’été: 06 juillet</a:t>
            </a:r>
          </a:p>
          <a:p>
            <a:pPr algn="ctr">
              <a:lnSpc>
                <a:spcPct val="150000"/>
              </a:lnSpc>
            </a:pPr>
            <a:endParaRPr lang="fr-FR" sz="1600" b="1" dirty="0">
              <a:latin typeface="Roboto Th" pitchFamily="2" charset="0"/>
              <a:ea typeface="Roboto T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1600" b="1" dirty="0">
                <a:latin typeface="Roboto Th" pitchFamily="2" charset="0"/>
                <a:ea typeface="Roboto Th" pitchFamily="2" charset="0"/>
              </a:rPr>
              <a:t>Il n’y aura pas école le vendredi 10 mai.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3508B4-66BA-35C8-5977-E425E1DF14A0}"/>
              </a:ext>
            </a:extLst>
          </p:cNvPr>
          <p:cNvSpPr/>
          <p:nvPr/>
        </p:nvSpPr>
        <p:spPr>
          <a:xfrm rot="10800000">
            <a:off x="0" y="-1"/>
            <a:ext cx="7559675" cy="936000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KG Inimitable Original" panose="02000000000000000000" pitchFamily="2" charset="77"/>
                <a:ea typeface="Roboto Th" pitchFamily="2" charset="0"/>
              </a:rPr>
              <a:t>Horaires et vacances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676125-FD30-66E2-C26E-C1EB4C50FD67}"/>
              </a:ext>
            </a:extLst>
          </p:cNvPr>
          <p:cNvSpPr txBox="1"/>
          <p:nvPr/>
        </p:nvSpPr>
        <p:spPr>
          <a:xfrm rot="10800000">
            <a:off x="0" y="4608525"/>
            <a:ext cx="755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KG First Time In Forever" panose="02000506000000020003" pitchFamily="2" charset="77"/>
              </a:rPr>
              <a:t>Nous irons faire école dehors tous les mardis </a:t>
            </a:r>
          </a:p>
          <a:p>
            <a:pPr algn="ctr"/>
            <a:r>
              <a:rPr lang="fr-FR" sz="2400" dirty="0">
                <a:latin typeface="KG First Time In Forever" panose="02000506000000020003" pitchFamily="2" charset="77"/>
              </a:rPr>
              <a:t>après-midi (sauf météo extrêmement défavorable)</a:t>
            </a:r>
          </a:p>
        </p:txBody>
      </p:sp>
    </p:spTree>
    <p:extLst>
      <p:ext uri="{BB962C8B-B14F-4D97-AF65-F5344CB8AC3E}">
        <p14:creationId xmlns:p14="http://schemas.microsoft.com/office/powerpoint/2010/main" val="364611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464B7D2-B83A-4E59-1651-01A8D723404F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7559675" cy="106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>
                  <a:extLst>
                    <a:ext uri="{9D8B030D-6E8A-4147-A177-3AD203B41FA5}">
                      <a16:colId xmlns:a16="http://schemas.microsoft.com/office/drawing/2014/main" val="2346739334"/>
                    </a:ext>
                  </a:extLst>
                </a:gridCol>
              </a:tblGrid>
              <a:tr h="374400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711098"/>
                  </a:ext>
                </a:extLst>
              </a:tr>
              <a:tr h="694800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4174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EA41645-5074-2B5F-A087-D125190C2663}"/>
              </a:ext>
            </a:extLst>
          </p:cNvPr>
          <p:cNvSpPr txBox="1"/>
          <p:nvPr/>
        </p:nvSpPr>
        <p:spPr>
          <a:xfrm>
            <a:off x="-1786597" y="2574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DF673D9-FFD5-1871-5324-C38159D6E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08" y="1546770"/>
            <a:ext cx="1353888" cy="13538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D891982-FE59-ED02-AB8B-9BB4ED575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730" y="1589832"/>
            <a:ext cx="1353888" cy="135388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47DF8DE-58B2-134A-43A7-04850C6A864B}"/>
              </a:ext>
            </a:extLst>
          </p:cNvPr>
          <p:cNvSpPr txBox="1"/>
          <p:nvPr/>
        </p:nvSpPr>
        <p:spPr>
          <a:xfrm>
            <a:off x="5312428" y="1021432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KG First Time In Forever" panose="02000506000000020003" pitchFamily="2" charset="77"/>
              </a:rPr>
              <a:t>7 filles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275790-A747-BA2B-9C78-D79C5396ADB6}"/>
              </a:ext>
            </a:extLst>
          </p:cNvPr>
          <p:cNvSpPr txBox="1"/>
          <p:nvPr/>
        </p:nvSpPr>
        <p:spPr>
          <a:xfrm>
            <a:off x="860414" y="1066611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KG First Time In Forever" panose="02000506000000020003" pitchFamily="2" charset="77"/>
              </a:rPr>
              <a:t>6 garçons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ADBF27-4F3C-74CA-75AC-D622670CAA48}"/>
              </a:ext>
            </a:extLst>
          </p:cNvPr>
          <p:cNvSpPr txBox="1"/>
          <p:nvPr/>
        </p:nvSpPr>
        <p:spPr>
          <a:xfrm>
            <a:off x="2438006" y="625913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KG Inimitable Original" panose="02000000000000000000" pitchFamily="2" charset="77"/>
              </a:rPr>
              <a:t>3 CE2 / 4 CM1 / 6 CM2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1C0E05-29B1-8C4F-26A0-D6191350127E}"/>
              </a:ext>
            </a:extLst>
          </p:cNvPr>
          <p:cNvSpPr txBox="1"/>
          <p:nvPr/>
        </p:nvSpPr>
        <p:spPr>
          <a:xfrm>
            <a:off x="2948562" y="2297467"/>
            <a:ext cx="1720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Pumpkin Cheesecake" pitchFamily="2" charset="0"/>
              </a:rPr>
              <a:t>13 élèves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9813C28-6001-9F9C-0B74-0380E95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28" y="3957932"/>
            <a:ext cx="1901987" cy="14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30F877A-4F11-0D76-EDBB-2BEEB4AAA08D}"/>
              </a:ext>
            </a:extLst>
          </p:cNvPr>
          <p:cNvSpPr txBox="1"/>
          <p:nvPr/>
        </p:nvSpPr>
        <p:spPr>
          <a:xfrm>
            <a:off x="1556951" y="4095864"/>
            <a:ext cx="1977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latin typeface="Roboto Th" pitchFamily="2" charset="0"/>
                <a:ea typeface="Roboto Th" pitchFamily="2" charset="0"/>
              </a:rPr>
              <a:t>Mémo de leçons</a:t>
            </a:r>
          </a:p>
          <a:p>
            <a:pPr algn="ctr"/>
            <a:r>
              <a:rPr lang="fr-FR" b="1" dirty="0">
                <a:latin typeface="Roboto Th" pitchFamily="2" charset="0"/>
                <a:ea typeface="Roboto Th" pitchFamily="2" charset="0"/>
              </a:rPr>
              <a:t>Français et maths</a:t>
            </a:r>
          </a:p>
        </p:txBody>
      </p:sp>
      <p:pic>
        <p:nvPicPr>
          <p:cNvPr id="17" name="Picture 4" descr="B9D749FEBEB07CD18552B1E25CD61F91_I_380_128500_128872_jpg">
            <a:extLst>
              <a:ext uri="{FF2B5EF4-FFF2-40B4-BE49-F238E27FC236}">
                <a16:creationId xmlns:a16="http://schemas.microsoft.com/office/drawing/2014/main" id="{D975A565-468E-DC93-ECDA-8F58D06EE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6" t="18373" r="28356" b="18543"/>
          <a:stretch/>
        </p:blipFill>
        <p:spPr bwMode="auto">
          <a:xfrm>
            <a:off x="580001" y="5730367"/>
            <a:ext cx="892014" cy="127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6C7C6C2-961B-6085-2981-71A55E81B5F4}"/>
              </a:ext>
            </a:extLst>
          </p:cNvPr>
          <p:cNvSpPr txBox="1"/>
          <p:nvPr/>
        </p:nvSpPr>
        <p:spPr>
          <a:xfrm>
            <a:off x="1679497" y="5904503"/>
            <a:ext cx="2989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latin typeface="Roboto Th" pitchFamily="2" charset="0"/>
                <a:ea typeface="Roboto Th" pitchFamily="2" charset="0"/>
              </a:rPr>
              <a:t>Cahier de leçons</a:t>
            </a:r>
          </a:p>
          <a:p>
            <a:pPr algn="ctr"/>
            <a:r>
              <a:rPr lang="fr-FR" b="1" dirty="0">
                <a:latin typeface="Roboto Th" pitchFamily="2" charset="0"/>
                <a:ea typeface="Roboto Th" pitchFamily="2" charset="0"/>
              </a:rPr>
              <a:t>Histoire/Géo/Sciences/EMC</a:t>
            </a:r>
          </a:p>
          <a:p>
            <a:pPr algn="ctr"/>
            <a:r>
              <a:rPr lang="fr-FR" b="1" dirty="0">
                <a:latin typeface="Roboto Th" pitchFamily="2" charset="0"/>
                <a:ea typeface="Roboto Th" pitchFamily="2" charset="0"/>
              </a:rPr>
              <a:t>Espace/Temps</a:t>
            </a:r>
          </a:p>
        </p:txBody>
      </p:sp>
      <p:pic>
        <p:nvPicPr>
          <p:cNvPr id="19" name="Picture 6" descr="Cahier polypro Calligraphe grand format 24x32 96p petits carreaux (séyès) -  bleu">
            <a:extLst>
              <a:ext uri="{FF2B5EF4-FFF2-40B4-BE49-F238E27FC236}">
                <a16:creationId xmlns:a16="http://schemas.microsoft.com/office/drawing/2014/main" id="{456A6D16-A45D-2234-BB82-A8C2B79A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0" y="7364109"/>
            <a:ext cx="1716216" cy="17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A5EA56A-2566-0039-0AA3-627937BFEC29}"/>
              </a:ext>
            </a:extLst>
          </p:cNvPr>
          <p:cNvSpPr txBox="1"/>
          <p:nvPr/>
        </p:nvSpPr>
        <p:spPr>
          <a:xfrm>
            <a:off x="1857459" y="7990141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latin typeface="Roboto Th" pitchFamily="2" charset="0"/>
                <a:ea typeface="Roboto Th" pitchFamily="2" charset="0"/>
              </a:rPr>
              <a:t>Cahier du jour</a:t>
            </a:r>
          </a:p>
        </p:txBody>
      </p:sp>
      <p:pic>
        <p:nvPicPr>
          <p:cNvPr id="21" name="Picture 8" descr="Cahier de l'élève Bilingue | Maths au CE2 | ACCÈS Éditions">
            <a:extLst>
              <a:ext uri="{FF2B5EF4-FFF2-40B4-BE49-F238E27FC236}">
                <a16:creationId xmlns:a16="http://schemas.microsoft.com/office/drawing/2014/main" id="{C4EF98C0-E9C6-6854-DBB2-DE0B2ABB4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49" y="4095865"/>
            <a:ext cx="1008873" cy="14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Ma pochette de maths CM1 - Les Pochettes Ateliers - Pochette élève - Ed.  2022 - 00- Grand format - Broché | Hachette Éducation - Enseignants">
            <a:extLst>
              <a:ext uri="{FF2B5EF4-FFF2-40B4-BE49-F238E27FC236}">
                <a16:creationId xmlns:a16="http://schemas.microsoft.com/office/drawing/2014/main" id="{CAFB9197-79B9-64A1-12D4-41B0170F0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385" y="5972252"/>
            <a:ext cx="1225161" cy="17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DDEB81-30E7-EBE5-CA17-0826A30DFFB2}"/>
              </a:ext>
            </a:extLst>
          </p:cNvPr>
          <p:cNvSpPr/>
          <p:nvPr/>
        </p:nvSpPr>
        <p:spPr>
          <a:xfrm>
            <a:off x="-1" y="9773999"/>
            <a:ext cx="7559675" cy="936000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KG Inimitable Original" panose="02000000000000000000" pitchFamily="2" charset="77"/>
                <a:ea typeface="Roboto Th" pitchFamily="2" charset="0"/>
              </a:rPr>
              <a:t>MATÉRIEL</a:t>
            </a:r>
          </a:p>
        </p:txBody>
      </p:sp>
      <p:pic>
        <p:nvPicPr>
          <p:cNvPr id="1028" name="Picture 4" descr="Ma pochette de maths CM2 - Les Pochettes Ateliers - Pochette élève - Ed.  2023 - 00- Grand format - Broché | Hachette Éducation - Enseignants">
            <a:extLst>
              <a:ext uri="{FF2B5EF4-FFF2-40B4-BE49-F238E27FC236}">
                <a16:creationId xmlns:a16="http://schemas.microsoft.com/office/drawing/2014/main" id="{DCD76946-AC1D-8D48-E317-7184E59D1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04" y="7920648"/>
            <a:ext cx="1225161" cy="161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05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464B7D2-B83A-4E59-1651-01A8D723404F}"/>
              </a:ext>
            </a:extLst>
          </p:cNvPr>
          <p:cNvGraphicFramePr>
            <a:graphicFrameLocks noGrp="1"/>
          </p:cNvGraphicFramePr>
          <p:nvPr/>
        </p:nvGraphicFramePr>
        <p:xfrm>
          <a:off x="0" y="-1"/>
          <a:ext cx="7559675" cy="107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>
                  <a:extLst>
                    <a:ext uri="{9D8B030D-6E8A-4147-A177-3AD203B41FA5}">
                      <a16:colId xmlns:a16="http://schemas.microsoft.com/office/drawing/2014/main" val="2346739334"/>
                    </a:ext>
                  </a:extLst>
                </a:gridCol>
              </a:tblGrid>
              <a:tr h="469800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3H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711098"/>
                  </a:ext>
                </a:extLst>
              </a:tr>
              <a:tr h="601200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4174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C1B1041B-D0CE-C43C-479C-F35A367B0527}"/>
              </a:ext>
            </a:extLst>
          </p:cNvPr>
          <p:cNvSpPr txBox="1"/>
          <p:nvPr/>
        </p:nvSpPr>
        <p:spPr>
          <a:xfrm>
            <a:off x="1" y="393895"/>
            <a:ext cx="755967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KG First Time In Forever" panose="02000506000000020003" pitchFamily="2" charset="77"/>
              </a:rPr>
              <a:t>Les devoirs suivants ne sont pas notés dans l’agenda. Ils doivent être faits tous les soirs.</a:t>
            </a:r>
          </a:p>
          <a:p>
            <a:pPr algn="ctr"/>
            <a:r>
              <a:rPr lang="fr-FR" dirty="0">
                <a:latin typeface="KG First Time In Forever" panose="02000506000000020003" pitchFamily="2" charset="77"/>
              </a:rPr>
              <a:t>Cela ne doit pas excéder 30 minutes par jour.</a:t>
            </a:r>
          </a:p>
          <a:p>
            <a:pPr algn="ctr"/>
            <a:endParaRPr lang="fr-FR" dirty="0">
              <a:latin typeface="KG First Time In Forever" panose="02000506000000020003" pitchFamily="2" charset="77"/>
            </a:endParaRPr>
          </a:p>
          <a:p>
            <a:pPr algn="ctr"/>
            <a:r>
              <a:rPr lang="fr-FR" dirty="0">
                <a:latin typeface="KG First Time In Forever" panose="02000506000000020003" pitchFamily="2" charset="77"/>
              </a:rPr>
              <a:t>Les autres devoirs seront notés dans l’agenda chaque vendredi.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E57773-EE9B-8DDC-AE39-3B0DC103D0F7}"/>
              </a:ext>
            </a:extLst>
          </p:cNvPr>
          <p:cNvSpPr/>
          <p:nvPr/>
        </p:nvSpPr>
        <p:spPr>
          <a:xfrm>
            <a:off x="-1" y="9773999"/>
            <a:ext cx="7559675" cy="936000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KG Inimitable Original" panose="02000000000000000000" pitchFamily="2" charset="77"/>
                <a:ea typeface="Roboto Th" pitchFamily="2" charset="0"/>
              </a:rPr>
              <a:t>DEVOIRS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47CB9E6-E7AF-E6A1-1D1B-581DFFD30BFE}"/>
              </a:ext>
            </a:extLst>
          </p:cNvPr>
          <p:cNvSpPr txBox="1"/>
          <p:nvPr/>
        </p:nvSpPr>
        <p:spPr>
          <a:xfrm>
            <a:off x="0" y="2546253"/>
            <a:ext cx="755967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latin typeface="KG First Time In Forever" panose="02000506000000020003" pitchFamily="2" charset="77"/>
              </a:rPr>
              <a:t>DEVOIRS À FAIRE TOUS LES SOIRS:</a:t>
            </a:r>
          </a:p>
          <a:p>
            <a:pPr algn="ctr"/>
            <a:endParaRPr lang="fr-FR" dirty="0">
              <a:latin typeface="KG First Time In Forever" panose="02000506000000020003" pitchFamily="2" charset="77"/>
            </a:endParaRPr>
          </a:p>
          <a:p>
            <a:pPr algn="ctr"/>
            <a:r>
              <a:rPr lang="fr-FR" dirty="0">
                <a:latin typeface="KG First Time In Forever" panose="02000506000000020003" pitchFamily="2" charset="77"/>
              </a:rPr>
              <a:t>S’entrainer à écrire seul les mots de la dictée.</a:t>
            </a:r>
          </a:p>
          <a:p>
            <a:pPr algn="ctr"/>
            <a:r>
              <a:rPr lang="fr-FR" dirty="0">
                <a:latin typeface="KG First Time In Forever" panose="02000506000000020003" pitchFamily="2" charset="77"/>
              </a:rPr>
              <a:t>Relire les leçons pour le lendemain.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4E2CE31-CC42-0CDD-1121-86524ED4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89" y="7898640"/>
            <a:ext cx="1901987" cy="14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ECCE509-8B46-7F7E-9ACF-36E0507A58F4}"/>
              </a:ext>
            </a:extLst>
          </p:cNvPr>
          <p:cNvSpPr txBox="1"/>
          <p:nvPr/>
        </p:nvSpPr>
        <p:spPr>
          <a:xfrm>
            <a:off x="5256753" y="8288819"/>
            <a:ext cx="1977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latin typeface="Roboto Th" pitchFamily="2" charset="0"/>
                <a:ea typeface="Roboto Th" pitchFamily="2" charset="0"/>
              </a:rPr>
              <a:t>Mémo de leçons</a:t>
            </a:r>
          </a:p>
          <a:p>
            <a:pPr algn="ctr"/>
            <a:r>
              <a:rPr lang="fr-FR" b="1" dirty="0">
                <a:latin typeface="Roboto Th" pitchFamily="2" charset="0"/>
                <a:ea typeface="Roboto Th" pitchFamily="2" charset="0"/>
              </a:rPr>
              <a:t>Français et maths</a:t>
            </a:r>
          </a:p>
        </p:txBody>
      </p:sp>
      <p:pic>
        <p:nvPicPr>
          <p:cNvPr id="4098" name="Picture 2" descr="Calligraphe 8000 Polypro Cahier 96 pages 24 x 32 cm seyes grands carreaux  Rouge (18193C) - Achat Cahier Calligraphe pour professionnels sur LDLC.pro">
            <a:extLst>
              <a:ext uri="{FF2B5EF4-FFF2-40B4-BE49-F238E27FC236}">
                <a16:creationId xmlns:a16="http://schemas.microsoft.com/office/drawing/2014/main" id="{50E41B9D-F53E-218E-28C4-04B3F04E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7" y="7898640"/>
            <a:ext cx="1570453" cy="157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A1216B5-32E9-B670-FFD5-38B54966685F}"/>
              </a:ext>
            </a:extLst>
          </p:cNvPr>
          <p:cNvSpPr txBox="1"/>
          <p:nvPr/>
        </p:nvSpPr>
        <p:spPr>
          <a:xfrm>
            <a:off x="1691690" y="8499200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latin typeface="Roboto Th" pitchFamily="2" charset="0"/>
                <a:ea typeface="Roboto Th" pitchFamily="2" charset="0"/>
              </a:rPr>
              <a:t>Cahier de liaison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BAEC39A-3116-6FA4-64D4-E5F15A5B2755}"/>
              </a:ext>
            </a:extLst>
          </p:cNvPr>
          <p:cNvSpPr txBox="1"/>
          <p:nvPr/>
        </p:nvSpPr>
        <p:spPr>
          <a:xfrm>
            <a:off x="0" y="5828946"/>
            <a:ext cx="75596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KG First Time In Forever" panose="02000506000000020003" pitchFamily="2" charset="77"/>
              </a:rPr>
              <a:t>Vérifier le cahier de liaison régulièrement.</a:t>
            </a:r>
          </a:p>
          <a:p>
            <a:r>
              <a:rPr lang="fr-FR" dirty="0">
                <a:latin typeface="KG First Time In Forever" panose="02000506000000020003" pitchFamily="2" charset="77"/>
              </a:rPr>
              <a:t>Le mémo de leçons comprend les leçons en français et en mathématiques pour l’année mais aussi les mots de la dictée.</a:t>
            </a:r>
          </a:p>
        </p:txBody>
      </p:sp>
    </p:spTree>
    <p:extLst>
      <p:ext uri="{BB962C8B-B14F-4D97-AF65-F5344CB8AC3E}">
        <p14:creationId xmlns:p14="http://schemas.microsoft.com/office/powerpoint/2010/main" val="48909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464B7D2-B83A-4E59-1651-01A8D723404F}"/>
              </a:ext>
            </a:extLst>
          </p:cNvPr>
          <p:cNvGraphicFramePr>
            <a:graphicFrameLocks noGrp="1"/>
          </p:cNvGraphicFramePr>
          <p:nvPr/>
        </p:nvGraphicFramePr>
        <p:xfrm>
          <a:off x="0" y="-1"/>
          <a:ext cx="7559675" cy="107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9675">
                  <a:extLst>
                    <a:ext uri="{9D8B030D-6E8A-4147-A177-3AD203B41FA5}">
                      <a16:colId xmlns:a16="http://schemas.microsoft.com/office/drawing/2014/main" val="2346739334"/>
                    </a:ext>
                  </a:extLst>
                </a:gridCol>
              </a:tblGrid>
              <a:tr h="469800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711098"/>
                  </a:ext>
                </a:extLst>
              </a:tr>
              <a:tr h="601200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417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063C3DE-C648-0BC8-B820-849F9D563C0B}"/>
              </a:ext>
            </a:extLst>
          </p:cNvPr>
          <p:cNvSpPr/>
          <p:nvPr/>
        </p:nvSpPr>
        <p:spPr>
          <a:xfrm rot="10800000">
            <a:off x="5798995" y="3705623"/>
            <a:ext cx="1620000" cy="645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Roboto Th" pitchFamily="2" charset="0"/>
                <a:ea typeface="Roboto Th" pitchFamily="2" charset="0"/>
              </a:rPr>
              <a:t>LUNDI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471D4D-0647-5509-836D-0489C720C170}"/>
              </a:ext>
            </a:extLst>
          </p:cNvPr>
          <p:cNvSpPr/>
          <p:nvPr/>
        </p:nvSpPr>
        <p:spPr>
          <a:xfrm rot="10800000">
            <a:off x="3933895" y="3705623"/>
            <a:ext cx="1620000" cy="645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Roboto Th" pitchFamily="2" charset="0"/>
                <a:ea typeface="Roboto Th" pitchFamily="2" charset="0"/>
              </a:rPr>
              <a:t>MARDI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4644D8-BE1E-2F7F-2388-1F5F9297ADBE}"/>
              </a:ext>
            </a:extLst>
          </p:cNvPr>
          <p:cNvSpPr/>
          <p:nvPr/>
        </p:nvSpPr>
        <p:spPr>
          <a:xfrm rot="10800000">
            <a:off x="2005779" y="3705623"/>
            <a:ext cx="1620000" cy="645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Roboto Th" pitchFamily="2" charset="0"/>
                <a:ea typeface="Roboto Th" pitchFamily="2" charset="0"/>
              </a:rPr>
              <a:t>JEUDI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319AB-4911-0CE6-AF0D-5874BA531E52}"/>
              </a:ext>
            </a:extLst>
          </p:cNvPr>
          <p:cNvSpPr/>
          <p:nvPr/>
        </p:nvSpPr>
        <p:spPr>
          <a:xfrm rot="10800000">
            <a:off x="140680" y="3705623"/>
            <a:ext cx="1620000" cy="645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Roboto Th" pitchFamily="2" charset="0"/>
                <a:ea typeface="Roboto Th" pitchFamily="2" charset="0"/>
              </a:rPr>
              <a:t>VENDREDI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AFEDF3-033F-448E-CD0A-ABD19F92E562}"/>
              </a:ext>
            </a:extLst>
          </p:cNvPr>
          <p:cNvSpPr/>
          <p:nvPr/>
        </p:nvSpPr>
        <p:spPr>
          <a:xfrm rot="10800000">
            <a:off x="5798995" y="1031059"/>
            <a:ext cx="1620000" cy="256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dirty="0">
                <a:solidFill>
                  <a:schemeClr val="tx1"/>
                </a:solidFill>
                <a:latin typeface="Roboto Th" pitchFamily="2" charset="0"/>
                <a:ea typeface="Roboto Th" pitchFamily="2" charset="0"/>
              </a:rPr>
              <a:t>Jusqu’en décembre: natation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EF5EF2-97D3-2A23-1368-0D6BE3540047}"/>
              </a:ext>
            </a:extLst>
          </p:cNvPr>
          <p:cNvSpPr/>
          <p:nvPr/>
        </p:nvSpPr>
        <p:spPr>
          <a:xfrm rot="10800000">
            <a:off x="3933895" y="1029001"/>
            <a:ext cx="1620000" cy="256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dirty="0">
              <a:solidFill>
                <a:schemeClr val="tx1"/>
              </a:solidFill>
              <a:latin typeface="Roboto Th" pitchFamily="2" charset="0"/>
              <a:ea typeface="Roboto Th" pitchFamily="2" charset="0"/>
            </a:endParaRPr>
          </a:p>
          <a:p>
            <a:pPr algn="ctr"/>
            <a:r>
              <a:rPr lang="fr-FR" b="0" dirty="0">
                <a:solidFill>
                  <a:schemeClr val="tx1"/>
                </a:solidFill>
                <a:latin typeface="Roboto Th" pitchFamily="2" charset="0"/>
                <a:ea typeface="Roboto Th" pitchFamily="2" charset="0"/>
              </a:rPr>
              <a:t>Espace/Temps</a:t>
            </a:r>
          </a:p>
          <a:p>
            <a:pPr algn="ctr"/>
            <a:r>
              <a:rPr lang="fr-FR" b="0" dirty="0">
                <a:solidFill>
                  <a:schemeClr val="tx1"/>
                </a:solidFill>
                <a:latin typeface="Roboto Th" pitchFamily="2" charset="0"/>
                <a:ea typeface="Roboto Th" pitchFamily="2" charset="0"/>
              </a:rPr>
              <a:t>Arts visuels</a:t>
            </a:r>
          </a:p>
          <a:p>
            <a:pPr algn="ctr"/>
            <a:r>
              <a:rPr lang="fr-FR" b="0" dirty="0">
                <a:solidFill>
                  <a:schemeClr val="tx1"/>
                </a:solidFill>
                <a:latin typeface="Roboto Th" pitchFamily="2" charset="0"/>
                <a:ea typeface="Roboto Th" pitchFamily="2" charset="0"/>
              </a:rPr>
              <a:t>École du dehors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2700C6-DC62-16F4-B0BE-02F7EF947BA5}"/>
              </a:ext>
            </a:extLst>
          </p:cNvPr>
          <p:cNvSpPr/>
          <p:nvPr/>
        </p:nvSpPr>
        <p:spPr>
          <a:xfrm rot="10800000">
            <a:off x="2005780" y="1029002"/>
            <a:ext cx="1620000" cy="256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dirty="0">
                <a:solidFill>
                  <a:schemeClr val="tx1"/>
                </a:solidFill>
                <a:latin typeface="Roboto Th" pitchFamily="2" charset="0"/>
                <a:ea typeface="Roboto Th" pitchFamily="2" charset="0"/>
              </a:rPr>
              <a:t>Religion</a:t>
            </a:r>
          </a:p>
          <a:p>
            <a:pPr algn="ctr"/>
            <a:r>
              <a:rPr lang="fr-FR" b="0" dirty="0">
                <a:solidFill>
                  <a:schemeClr val="tx1"/>
                </a:solidFill>
                <a:latin typeface="Roboto Th" pitchFamily="2" charset="0"/>
                <a:ea typeface="Roboto Th" pitchFamily="2" charset="0"/>
              </a:rPr>
              <a:t>Géographie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1C3B5D-B164-2177-4C03-04922318B1F5}"/>
              </a:ext>
            </a:extLst>
          </p:cNvPr>
          <p:cNvSpPr/>
          <p:nvPr/>
        </p:nvSpPr>
        <p:spPr>
          <a:xfrm rot="10800000">
            <a:off x="140680" y="1031059"/>
            <a:ext cx="1620000" cy="256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dirty="0">
                <a:solidFill>
                  <a:schemeClr val="tx1"/>
                </a:solidFill>
                <a:latin typeface="Roboto Th" pitchFamily="2" charset="0"/>
                <a:ea typeface="Roboto Th" pitchFamily="2" charset="0"/>
              </a:rPr>
              <a:t>Espace/Temps</a:t>
            </a:r>
          </a:p>
          <a:p>
            <a:pPr algn="ctr"/>
            <a:r>
              <a:rPr lang="fr-FR" b="0" dirty="0">
                <a:solidFill>
                  <a:schemeClr val="tx1"/>
                </a:solidFill>
                <a:latin typeface="Roboto Th" pitchFamily="2" charset="0"/>
                <a:ea typeface="Roboto Th" pitchFamily="2" charset="0"/>
              </a:rPr>
              <a:t>Histoire</a:t>
            </a:r>
          </a:p>
          <a:p>
            <a:pPr algn="ctr"/>
            <a:r>
              <a:rPr lang="fr-FR" b="0" dirty="0">
                <a:solidFill>
                  <a:schemeClr val="tx1"/>
                </a:solidFill>
                <a:latin typeface="Roboto Th" pitchFamily="2" charset="0"/>
                <a:ea typeface="Roboto Th" pitchFamily="2" charset="0"/>
              </a:rPr>
              <a:t>Arts visuels</a:t>
            </a:r>
          </a:p>
          <a:p>
            <a:pPr algn="ctr"/>
            <a:r>
              <a:rPr lang="fr-FR" b="0" dirty="0">
                <a:solidFill>
                  <a:schemeClr val="tx1"/>
                </a:solidFill>
                <a:latin typeface="Roboto Th" pitchFamily="2" charset="0"/>
                <a:ea typeface="Roboto Th" pitchFamily="2" charset="0"/>
              </a:rPr>
              <a:t>Sciences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1C047E-07E9-2051-EFA3-BB2C4A5CDCF8}"/>
              </a:ext>
            </a:extLst>
          </p:cNvPr>
          <p:cNvSpPr/>
          <p:nvPr/>
        </p:nvSpPr>
        <p:spPr>
          <a:xfrm rot="10800000">
            <a:off x="0" y="-1"/>
            <a:ext cx="7559675" cy="936000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KG Inimitable Original" panose="02000000000000000000" pitchFamily="2" charset="77"/>
                <a:ea typeface="Roboto Th" pitchFamily="2" charset="0"/>
              </a:rPr>
              <a:t>LA CLASSE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22F44A6-2090-EBE5-5A51-4B8919D244EB}"/>
              </a:ext>
            </a:extLst>
          </p:cNvPr>
          <p:cNvSpPr txBox="1"/>
          <p:nvPr/>
        </p:nvSpPr>
        <p:spPr>
          <a:xfrm rot="10800000">
            <a:off x="0" y="7120657"/>
            <a:ext cx="755967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KG First Time In Forever" panose="02000506000000020003" pitchFamily="2" charset="77"/>
              </a:rPr>
              <a:t>Certains cahiers sont utilisés d’une année sur l’autre (écologie et économies).</a:t>
            </a:r>
          </a:p>
          <a:p>
            <a:pPr algn="ctr"/>
            <a:r>
              <a:rPr lang="fr-FR" sz="2800" dirty="0">
                <a:latin typeface="KG First Time In Forever" panose="02000506000000020003" pitchFamily="2" charset="77"/>
              </a:rPr>
              <a:t>Il faut donc en prendre soin.</a:t>
            </a:r>
          </a:p>
        </p:txBody>
      </p:sp>
    </p:spTree>
    <p:extLst>
      <p:ext uri="{BB962C8B-B14F-4D97-AF65-F5344CB8AC3E}">
        <p14:creationId xmlns:p14="http://schemas.microsoft.com/office/powerpoint/2010/main" val="24858856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BBD59AA3-36B9-4C49-B47B-674BC54C0367}" vid="{75246C81-94E1-8049-BC71-ED7F15145B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286</TotalTime>
  <Words>333</Words>
  <Application>Microsoft Macintosh PowerPoint</Application>
  <PresentationFormat>Personnalisé</PresentationFormat>
  <Paragraphs>72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KG First Time In Forever</vt:lpstr>
      <vt:lpstr>KG Inimitable Original</vt:lpstr>
      <vt:lpstr>Pumpkin Cheesecake</vt:lpstr>
      <vt:lpstr>Roboto Th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Breard</dc:creator>
  <cp:lastModifiedBy>Virginie Breard</cp:lastModifiedBy>
  <cp:revision>2</cp:revision>
  <cp:lastPrinted>2023-08-23T08:42:27Z</cp:lastPrinted>
  <dcterms:created xsi:type="dcterms:W3CDTF">2023-08-16T08:01:00Z</dcterms:created>
  <dcterms:modified xsi:type="dcterms:W3CDTF">2023-08-23T09:11:04Z</dcterms:modified>
</cp:coreProperties>
</file>